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  <p:sldMasterId id="2147483792" r:id="rId2"/>
  </p:sldMasterIdLst>
  <p:sldIdLst>
    <p:sldId id="257" r:id="rId3"/>
  </p:sldIdLst>
  <p:sldSz cx="30275213" cy="21383625"/>
  <p:notesSz cx="6858000" cy="9144000"/>
  <p:defaultTextStyle>
    <a:defPPr>
      <a:defRPr lang="en-US"/>
    </a:defPPr>
    <a:lvl1pPr marL="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1pPr>
    <a:lvl2pPr marL="1239806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2pPr>
    <a:lvl3pPr marL="2479613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3pPr>
    <a:lvl4pPr marL="3719421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4pPr>
    <a:lvl5pPr marL="4959228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5pPr>
    <a:lvl6pPr marL="6199034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6pPr>
    <a:lvl7pPr marL="7438840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7pPr>
    <a:lvl8pPr marL="8678647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8pPr>
    <a:lvl9pPr marL="9918455" algn="l" defTabSz="2479613" rtl="0" eaLnBrk="1" latinLnBrk="0" hangingPunct="1">
      <a:defRPr sz="4882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E3FF"/>
    <a:srgbClr val="6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3" d="100"/>
          <a:sy n="33" d="100"/>
        </p:scale>
        <p:origin x="-667" y="643"/>
      </p:cViewPr>
      <p:guideLst>
        <p:guide orient="horz" pos="6735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9159667162405583E-2"/>
          <c:y val="2.9814777455771227E-2"/>
          <c:w val="0.82375182537816782"/>
          <c:h val="0.81191132443501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NDVI 0,41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Аспарагиновая кислота</c:v>
                </c:pt>
                <c:pt idx="1">
                  <c:v>Треонин</c:v>
                </c:pt>
                <c:pt idx="2">
                  <c:v>Серин</c:v>
                </c:pt>
                <c:pt idx="3">
                  <c:v>Глютаминовая кислота </c:v>
                </c:pt>
                <c:pt idx="4">
                  <c:v>Пролин</c:v>
                </c:pt>
                <c:pt idx="5">
                  <c:v>Глицин</c:v>
                </c:pt>
                <c:pt idx="6">
                  <c:v>Аланин</c:v>
                </c:pt>
                <c:pt idx="7">
                  <c:v>Валин</c:v>
                </c:pt>
                <c:pt idx="8">
                  <c:v>Метионин</c:v>
                </c:pt>
                <c:pt idx="9">
                  <c:v>Изолейцин</c:v>
                </c:pt>
                <c:pt idx="10">
                  <c:v>Лейцин</c:v>
                </c:pt>
                <c:pt idx="11">
                  <c:v>Тирозин</c:v>
                </c:pt>
                <c:pt idx="12">
                  <c:v>Фенилаланин</c:v>
                </c:pt>
                <c:pt idx="13">
                  <c:v>Гистидин</c:v>
                </c:pt>
                <c:pt idx="14">
                  <c:v>Лизин</c:v>
                </c:pt>
                <c:pt idx="15">
                  <c:v>Аргинин</c:v>
                </c:pt>
              </c:strCache>
            </c:strRef>
          </c:cat>
          <c:val>
            <c:numRef>
              <c:f>Лист1!$B$2:$B$17</c:f>
              <c:numCache>
                <c:formatCode>General</c:formatCode>
                <c:ptCount val="16"/>
                <c:pt idx="0">
                  <c:v>0.26</c:v>
                </c:pt>
                <c:pt idx="1">
                  <c:v>0.13</c:v>
                </c:pt>
                <c:pt idx="2">
                  <c:v>0.12000000000000001</c:v>
                </c:pt>
                <c:pt idx="3">
                  <c:v>0.4</c:v>
                </c:pt>
                <c:pt idx="4">
                  <c:v>0.16</c:v>
                </c:pt>
                <c:pt idx="5">
                  <c:v>0.14000000000000001</c:v>
                </c:pt>
                <c:pt idx="6">
                  <c:v>0.19</c:v>
                </c:pt>
                <c:pt idx="7">
                  <c:v>0.17</c:v>
                </c:pt>
                <c:pt idx="8">
                  <c:v>6.0000000000000005E-2</c:v>
                </c:pt>
                <c:pt idx="9">
                  <c:v>0.12000000000000001</c:v>
                </c:pt>
                <c:pt idx="10">
                  <c:v>0.23</c:v>
                </c:pt>
                <c:pt idx="11">
                  <c:v>0.1</c:v>
                </c:pt>
                <c:pt idx="12">
                  <c:v>0.14000000000000001</c:v>
                </c:pt>
                <c:pt idx="13">
                  <c:v>6.0000000000000005E-2</c:v>
                </c:pt>
                <c:pt idx="14">
                  <c:v>0.13</c:v>
                </c:pt>
                <c:pt idx="15">
                  <c:v>0.15000000000000002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NDVI 0,61 </c:v>
                </c:pt>
              </c:strCache>
            </c:strRef>
          </c:tx>
          <c:invertIfNegative val="0"/>
          <c:cat>
            <c:strRef>
              <c:f>Лист1!$A$2:$A$17</c:f>
              <c:strCache>
                <c:ptCount val="16"/>
                <c:pt idx="0">
                  <c:v>Аспарагиновая кислота</c:v>
                </c:pt>
                <c:pt idx="1">
                  <c:v>Треонин</c:v>
                </c:pt>
                <c:pt idx="2">
                  <c:v>Серин</c:v>
                </c:pt>
                <c:pt idx="3">
                  <c:v>Глютаминовая кислота </c:v>
                </c:pt>
                <c:pt idx="4">
                  <c:v>Пролин</c:v>
                </c:pt>
                <c:pt idx="5">
                  <c:v>Глицин</c:v>
                </c:pt>
                <c:pt idx="6">
                  <c:v>Аланин</c:v>
                </c:pt>
                <c:pt idx="7">
                  <c:v>Валин</c:v>
                </c:pt>
                <c:pt idx="8">
                  <c:v>Метионин</c:v>
                </c:pt>
                <c:pt idx="9">
                  <c:v>Изолейцин</c:v>
                </c:pt>
                <c:pt idx="10">
                  <c:v>Лейцин</c:v>
                </c:pt>
                <c:pt idx="11">
                  <c:v>Тирозин</c:v>
                </c:pt>
                <c:pt idx="12">
                  <c:v>Фенилаланин</c:v>
                </c:pt>
                <c:pt idx="13">
                  <c:v>Гистидин</c:v>
                </c:pt>
                <c:pt idx="14">
                  <c:v>Лизин</c:v>
                </c:pt>
                <c:pt idx="15">
                  <c:v>Аргинин</c:v>
                </c:pt>
              </c:strCache>
            </c:strRef>
          </c:cat>
          <c:val>
            <c:numRef>
              <c:f>Лист1!$C$2:$C$17</c:f>
              <c:numCache>
                <c:formatCode>General</c:formatCode>
                <c:ptCount val="16"/>
                <c:pt idx="0">
                  <c:v>0.31000000000000005</c:v>
                </c:pt>
                <c:pt idx="1">
                  <c:v>0.16</c:v>
                </c:pt>
                <c:pt idx="2">
                  <c:v>0.16</c:v>
                </c:pt>
                <c:pt idx="3">
                  <c:v>0.47000000000000003</c:v>
                </c:pt>
                <c:pt idx="4">
                  <c:v>0.22</c:v>
                </c:pt>
                <c:pt idx="5">
                  <c:v>0.19</c:v>
                </c:pt>
                <c:pt idx="6">
                  <c:v>0.22</c:v>
                </c:pt>
                <c:pt idx="7">
                  <c:v>0.19</c:v>
                </c:pt>
                <c:pt idx="8">
                  <c:v>6.0000000000000005E-2</c:v>
                </c:pt>
                <c:pt idx="9">
                  <c:v>0.13</c:v>
                </c:pt>
                <c:pt idx="10">
                  <c:v>0.27</c:v>
                </c:pt>
                <c:pt idx="11">
                  <c:v>0.12000000000000001</c:v>
                </c:pt>
                <c:pt idx="12">
                  <c:v>0.17</c:v>
                </c:pt>
                <c:pt idx="13">
                  <c:v>8.0000000000000016E-2</c:v>
                </c:pt>
                <c:pt idx="14">
                  <c:v>0.14000000000000001</c:v>
                </c:pt>
                <c:pt idx="15">
                  <c:v>0.17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5065728"/>
        <c:axId val="58848000"/>
      </c:barChart>
      <c:catAx>
        <c:axId val="25065728"/>
        <c:scaling>
          <c:orientation val="minMax"/>
        </c:scaling>
        <c:delete val="0"/>
        <c:axPos val="b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8848000"/>
        <c:crosses val="autoZero"/>
        <c:auto val="1"/>
        <c:lblAlgn val="ctr"/>
        <c:lblOffset val="100"/>
        <c:noMultiLvlLbl val="0"/>
      </c:catAx>
      <c:valAx>
        <c:axId val="5884800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506572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3506348"/>
            <a:ext cx="22706410" cy="7444669"/>
          </a:xfrm>
        </p:spPr>
        <p:txBody>
          <a:bodyPr anchor="b">
            <a:normAutofit/>
          </a:bodyPr>
          <a:lstStyle>
            <a:lvl1pPr algn="ctr">
              <a:defRPr sz="1986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7"/>
            <a:ext cx="22706410" cy="5162758"/>
          </a:xfrm>
        </p:spPr>
        <p:txBody>
          <a:bodyPr>
            <a:normAutofit/>
          </a:bodyPr>
          <a:lstStyle>
            <a:lvl1pPr marL="0" indent="0" algn="ctr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 algn="ctr">
              <a:buNone/>
              <a:defRPr sz="9271"/>
            </a:lvl2pPr>
            <a:lvl3pPr marL="3027442" indent="0" algn="ctr">
              <a:buNone/>
              <a:defRPr sz="7947"/>
            </a:lvl3pPr>
            <a:lvl4pPr marL="4541163" indent="0" algn="ctr">
              <a:buNone/>
              <a:defRPr sz="6622"/>
            </a:lvl4pPr>
            <a:lvl5pPr marL="6054884" indent="0" algn="ctr">
              <a:buNone/>
              <a:defRPr sz="6622"/>
            </a:lvl5pPr>
            <a:lvl6pPr marL="7568605" indent="0" algn="ctr">
              <a:buNone/>
              <a:defRPr sz="6622"/>
            </a:lvl6pPr>
            <a:lvl7pPr marL="9082324" indent="0" algn="ctr">
              <a:buNone/>
              <a:defRPr sz="6622"/>
            </a:lvl7pPr>
            <a:lvl8pPr marL="10596045" indent="0" algn="ctr">
              <a:buNone/>
              <a:defRPr sz="6622"/>
            </a:lvl8pPr>
            <a:lvl9pPr marL="12109766" indent="0" algn="ctr">
              <a:buNone/>
              <a:defRPr sz="662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6672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555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2" y="1123636"/>
            <a:ext cx="6528093" cy="1812163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6" y="1123629"/>
            <a:ext cx="19205838" cy="1812163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936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672782" y="2"/>
            <a:ext cx="12509550" cy="21383628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59950" y="2851153"/>
            <a:ext cx="23001504" cy="10876607"/>
          </a:xfrm>
        </p:spPr>
        <p:txBody>
          <a:bodyPr anchor="b">
            <a:normAutofit/>
          </a:bodyPr>
          <a:lstStyle>
            <a:lvl1pPr algn="r">
              <a:defRPr sz="16838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81971" y="13727759"/>
            <a:ext cx="19079486" cy="4254683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511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767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023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27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53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791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55178" y="19074195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997954" y="19074195"/>
            <a:ext cx="1195062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9068" y="19074195"/>
            <a:ext cx="1362385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672782" y="11760994"/>
            <a:ext cx="1198394" cy="282147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1855411" y="12057990"/>
            <a:ext cx="204990" cy="252447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7632362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51783" y="8315854"/>
            <a:ext cx="25509671" cy="1039190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16616" y="19045624"/>
            <a:ext cx="2839040" cy="1138480"/>
          </a:xfrm>
        </p:spPr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531313" y="19045624"/>
            <a:ext cx="17596034" cy="113848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44926" y="19045624"/>
            <a:ext cx="1416528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848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78818" y="8315850"/>
            <a:ext cx="22182636" cy="7358832"/>
          </a:xfrm>
        </p:spPr>
        <p:txBody>
          <a:bodyPr anchor="b"/>
          <a:lstStyle>
            <a:lvl1pPr algn="r">
              <a:defRPr sz="1247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78826" y="15674684"/>
            <a:ext cx="22182626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7392438" y="19070248"/>
            <a:ext cx="1369016" cy="1138480"/>
          </a:xfrm>
        </p:spPr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19982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51783" y="2138367"/>
            <a:ext cx="25509671" cy="54647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51781" y="8315854"/>
            <a:ext cx="12382562" cy="1050371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78890" y="8315854"/>
            <a:ext cx="12382562" cy="10435583"/>
          </a:xfrm>
        </p:spPr>
        <p:txBody>
          <a:bodyPr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9502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01830" y="8289454"/>
            <a:ext cx="11443564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86805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090100" y="8315854"/>
            <a:ext cx="11481689" cy="1796817"/>
          </a:xfrm>
        </p:spPr>
        <p:txBody>
          <a:bodyPr anchor="b">
            <a:noAutofit/>
          </a:bodyPr>
          <a:lstStyle>
            <a:lvl1pPr marL="0" indent="0">
              <a:buNone/>
              <a:defRPr sz="8731" b="0">
                <a:solidFill>
                  <a:schemeClr val="accent1">
                    <a:lumMod val="75000"/>
                  </a:schemeClr>
                </a:solidFill>
              </a:defRPr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13198" y="10399764"/>
            <a:ext cx="12158584" cy="8310426"/>
          </a:xfrm>
        </p:spPr>
        <p:txBody>
          <a:bodyPr anchor="t">
            <a:normAutofit/>
          </a:bodyPr>
          <a:lstStyle>
            <a:lvl1pPr>
              <a:defRPr sz="5613"/>
            </a:lvl1pPr>
            <a:lvl2pPr>
              <a:defRPr sz="4989"/>
            </a:lvl2pPr>
            <a:lvl3pPr>
              <a:defRPr sz="4365"/>
            </a:lvl3pPr>
            <a:lvl4pPr>
              <a:defRPr sz="3742"/>
            </a:lvl4pPr>
            <a:lvl5pPr>
              <a:defRPr sz="3742"/>
            </a:lvl5pPr>
            <a:lvl6pPr>
              <a:defRPr sz="3742"/>
            </a:lvl6pPr>
            <a:lvl7pPr>
              <a:defRPr sz="3742"/>
            </a:lvl7pPr>
            <a:lvl8pPr>
              <a:defRPr sz="3742"/>
            </a:lvl8pPr>
            <a:lvl9pPr>
              <a:defRPr sz="374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3556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9556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297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8" y="4989513"/>
            <a:ext cx="8815484" cy="4276725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70101" y="2138364"/>
            <a:ext cx="15501684" cy="15918924"/>
          </a:xfrm>
        </p:spPr>
        <p:txBody>
          <a:bodyPr anchor="ctr">
            <a:normAutofit/>
          </a:bodyPr>
          <a:lstStyle>
            <a:lvl1pPr>
              <a:defRPr sz="6236"/>
            </a:lvl1pPr>
            <a:lvl2pPr>
              <a:defRPr sz="5613"/>
            </a:lvl2pPr>
            <a:lvl3pPr>
              <a:defRPr sz="4989"/>
            </a:lvl3pPr>
            <a:lvl4pPr>
              <a:defRPr sz="4365"/>
            </a:lvl4pPr>
            <a:lvl5pPr>
              <a:defRPr sz="4365"/>
            </a:lvl5pPr>
            <a:lvl6pPr>
              <a:defRPr sz="4365"/>
            </a:lvl6pPr>
            <a:lvl7pPr>
              <a:defRPr sz="4365"/>
            </a:lvl7pPr>
            <a:lvl8pPr>
              <a:defRPr sz="4365"/>
            </a:lvl8pPr>
            <a:lvl9pPr>
              <a:defRPr sz="436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8" y="9266238"/>
            <a:ext cx="8815484" cy="5702300"/>
          </a:xfrm>
        </p:spPr>
        <p:txBody>
          <a:bodyPr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699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382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2863" y="5464701"/>
            <a:ext cx="13477764" cy="4276725"/>
          </a:xfrm>
        </p:spPr>
        <p:txBody>
          <a:bodyPr anchor="b">
            <a:normAutofit/>
          </a:bodyPr>
          <a:lstStyle>
            <a:lvl1pPr algn="ctr">
              <a:defRPr sz="8731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864052" y="2851150"/>
            <a:ext cx="8149446" cy="1425575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2863" y="9741426"/>
            <a:ext cx="13477764" cy="5702300"/>
          </a:xfrm>
        </p:spPr>
        <p:txBody>
          <a:bodyPr>
            <a:normAutofit/>
          </a:bodyPr>
          <a:lstStyle>
            <a:lvl1pPr marL="0" indent="0" algn="ctr">
              <a:buNone/>
              <a:defRPr sz="5613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9291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07" y="14757336"/>
            <a:ext cx="24884977" cy="1767121"/>
          </a:xfrm>
        </p:spPr>
        <p:txBody>
          <a:bodyPr anchor="b">
            <a:normAutofit/>
          </a:bodyPr>
          <a:lstStyle>
            <a:lvl1pPr algn="ctr">
              <a:defRPr sz="7483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26497" y="2906377"/>
            <a:ext cx="20432011" cy="9868571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4989"/>
            </a:lvl1pPr>
            <a:lvl2pPr marL="1425595" indent="0">
              <a:buNone/>
              <a:defRPr sz="4989"/>
            </a:lvl2pPr>
            <a:lvl3pPr marL="2851191" indent="0">
              <a:buNone/>
              <a:defRPr sz="4989"/>
            </a:lvl3pPr>
            <a:lvl4pPr marL="4276786" indent="0">
              <a:buNone/>
              <a:defRPr sz="4989"/>
            </a:lvl4pPr>
            <a:lvl5pPr marL="5702381" indent="0">
              <a:buNone/>
              <a:defRPr sz="4989"/>
            </a:lvl5pPr>
            <a:lvl6pPr marL="7127977" indent="0">
              <a:buNone/>
              <a:defRPr sz="4989"/>
            </a:lvl6pPr>
            <a:lvl7pPr marL="8553572" indent="0">
              <a:buNone/>
              <a:defRPr sz="4989"/>
            </a:lvl7pPr>
            <a:lvl8pPr marL="9979167" indent="0">
              <a:buNone/>
              <a:defRPr sz="4989"/>
            </a:lvl8pPr>
            <a:lvl9pPr marL="11404763" indent="0">
              <a:buNone/>
              <a:defRPr sz="4989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86807" y="16524457"/>
            <a:ext cx="24884977" cy="1539421"/>
          </a:xfrm>
        </p:spPr>
        <p:txBody>
          <a:bodyPr>
            <a:normAutofit/>
          </a:bodyPr>
          <a:lstStyle>
            <a:lvl1pPr marL="0" indent="0" algn="ctr">
              <a:buNone/>
              <a:defRPr sz="4365"/>
            </a:lvl1pPr>
            <a:lvl2pPr marL="1425595" indent="0">
              <a:buNone/>
              <a:defRPr sz="3742"/>
            </a:lvl2pPr>
            <a:lvl3pPr marL="2851191" indent="0">
              <a:buNone/>
              <a:defRPr sz="3118"/>
            </a:lvl3pPr>
            <a:lvl4pPr marL="4276786" indent="0">
              <a:buNone/>
              <a:defRPr sz="2806"/>
            </a:lvl4pPr>
            <a:lvl5pPr marL="5702381" indent="0">
              <a:buNone/>
              <a:defRPr sz="2806"/>
            </a:lvl5pPr>
            <a:lvl6pPr marL="7127977" indent="0">
              <a:buNone/>
              <a:defRPr sz="2806"/>
            </a:lvl6pPr>
            <a:lvl7pPr marL="8553572" indent="0">
              <a:buNone/>
              <a:defRPr sz="2806"/>
            </a:lvl7pPr>
            <a:lvl8pPr marL="9979167" indent="0">
              <a:buNone/>
              <a:defRPr sz="2806"/>
            </a:lvl8pPr>
            <a:lvl9pPr marL="11404763" indent="0">
              <a:buNone/>
              <a:defRPr sz="280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7713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0" y="2138363"/>
            <a:ext cx="24884977" cy="9503833"/>
          </a:xfrm>
        </p:spPr>
        <p:txBody>
          <a:bodyPr anchor="ctr">
            <a:normAutofit/>
          </a:bodyPr>
          <a:lstStyle>
            <a:lvl1pPr algn="ct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24762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291656" y="10691809"/>
            <a:ext cx="21955251" cy="1187979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5613"/>
            </a:lvl1pPr>
            <a:lvl2pPr marL="1425595" indent="0">
              <a:buFontTx/>
              <a:buNone/>
              <a:defRPr/>
            </a:lvl2pPr>
            <a:lvl3pPr marL="2851191" indent="0">
              <a:buFontTx/>
              <a:buNone/>
              <a:defRPr/>
            </a:lvl3pPr>
            <a:lvl4pPr marL="4276786" indent="0">
              <a:buFontTx/>
              <a:buNone/>
              <a:defRPr/>
            </a:lvl4pPr>
            <a:lvl5pPr marL="5702381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7" y="13542962"/>
            <a:ext cx="24884977" cy="4514321"/>
          </a:xfrm>
        </p:spPr>
        <p:txBody>
          <a:bodyPr anchor="ctr">
            <a:normAutofit/>
          </a:bodyPr>
          <a:lstStyle>
            <a:lvl1pPr marL="0" indent="0" algn="ct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7387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4" y="10316339"/>
            <a:ext cx="24884970" cy="4579800"/>
          </a:xfrm>
        </p:spPr>
        <p:txBody>
          <a:bodyPr anchor="b">
            <a:normAutofit/>
          </a:bodyPr>
          <a:lstStyle>
            <a:lvl1pPr algn="r">
              <a:defRPr sz="9978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96139"/>
            <a:ext cx="24884974" cy="2682775"/>
          </a:xfrm>
        </p:spPr>
        <p:txBody>
          <a:bodyPr anchor="t">
            <a:normAutofit/>
          </a:bodyPr>
          <a:lstStyle>
            <a:lvl1pPr marL="0" indent="0" algn="r">
              <a:buNone/>
              <a:defRPr sz="6236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1008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3209694" y="2690954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24945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7057635" y="8791043"/>
            <a:ext cx="1514155" cy="1823364"/>
          </a:xfrm>
          <a:prstGeom prst="rect">
            <a:avLst/>
          </a:prstGeom>
        </p:spPr>
        <p:txBody>
          <a:bodyPr vert="horz" lIns="285115" tIns="142558" rIns="285115" bIns="142558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24945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52" y="2138367"/>
            <a:ext cx="23090859" cy="8553447"/>
          </a:xfrm>
        </p:spPr>
        <p:txBody>
          <a:bodyPr anchor="ctr">
            <a:normAutofit/>
          </a:bodyPr>
          <a:lstStyle>
            <a:lvl1pPr algn="ctr">
              <a:defRPr sz="9978" b="0" cap="none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12" y="12117388"/>
            <a:ext cx="24884974" cy="2771951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7483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8" y="14889339"/>
            <a:ext cx="24884974" cy="3167944"/>
          </a:xfrm>
        </p:spPr>
        <p:txBody>
          <a:bodyPr anchor="t">
            <a:normAutofit/>
          </a:bodyPr>
          <a:lstStyle>
            <a:lvl1pPr marL="0" indent="0" algn="r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91630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6813" y="2138367"/>
            <a:ext cx="24884977" cy="8503951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686809" y="10929408"/>
            <a:ext cx="24884980" cy="261355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8731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6809" y="13542962"/>
            <a:ext cx="24884980" cy="4514321"/>
          </a:xfrm>
        </p:spPr>
        <p:txBody>
          <a:bodyPr anchor="t">
            <a:normAutofit/>
          </a:bodyPr>
          <a:lstStyle>
            <a:lvl1pPr marL="0" indent="0" algn="l">
              <a:buNone/>
              <a:defRPr sz="5613">
                <a:solidFill>
                  <a:schemeClr val="tx1"/>
                </a:solidFill>
              </a:defRPr>
            </a:lvl1pPr>
            <a:lvl2pPr marL="1425595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36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11756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27408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4174458" y="2138362"/>
            <a:ext cx="4397332" cy="159189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86810" y="2138362"/>
            <a:ext cx="19919835" cy="15918921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563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5" y="5339435"/>
            <a:ext cx="26112372" cy="8890225"/>
          </a:xfrm>
        </p:spPr>
        <p:txBody>
          <a:bodyPr anchor="b">
            <a:normAutofit/>
          </a:bodyPr>
          <a:lstStyle>
            <a:lvl1pPr>
              <a:defRPr sz="1986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5" y="14195365"/>
            <a:ext cx="26112372" cy="4677667"/>
          </a:xfrm>
        </p:spPr>
        <p:txBody>
          <a:bodyPr anchor="t">
            <a:normAutofit/>
          </a:bodyPr>
          <a:lstStyle>
            <a:lvl1pPr marL="0" indent="0">
              <a:buNone/>
              <a:defRPr sz="7947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13721" indent="0">
              <a:buNone/>
              <a:defRPr sz="5959">
                <a:solidFill>
                  <a:schemeClr val="tx1">
                    <a:tint val="75000"/>
                  </a:schemeClr>
                </a:solidFill>
              </a:defRPr>
            </a:lvl2pPr>
            <a:lvl3pPr marL="3027442" indent="0">
              <a:buNone/>
              <a:defRPr sz="5298">
                <a:solidFill>
                  <a:schemeClr val="tx1">
                    <a:tint val="75000"/>
                  </a:schemeClr>
                </a:solidFill>
              </a:defRPr>
            </a:lvl3pPr>
            <a:lvl4pPr marL="4541163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4pPr>
            <a:lvl5pPr marL="605488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5pPr>
            <a:lvl6pPr marL="756860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6pPr>
            <a:lvl7pPr marL="9082324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7pPr>
            <a:lvl8pPr marL="10596045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8pPr>
            <a:lvl9pPr marL="12109766" indent="0">
              <a:buNone/>
              <a:defRPr sz="46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605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8622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7" y="5702302"/>
            <a:ext cx="12866966" cy="1356771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66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244109"/>
            <a:ext cx="12803892" cy="25745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8622" y="7818688"/>
            <a:ext cx="12803892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32" y="5244111"/>
            <a:ext cx="12866967" cy="257457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7947" b="1"/>
            </a:lvl1pPr>
            <a:lvl2pPr marL="1513721" indent="0">
              <a:buNone/>
              <a:defRPr sz="6622" b="1"/>
            </a:lvl2pPr>
            <a:lvl3pPr marL="3027442" indent="0">
              <a:buNone/>
              <a:defRPr sz="5959" b="1"/>
            </a:lvl3pPr>
            <a:lvl4pPr marL="4541163" indent="0">
              <a:buNone/>
              <a:defRPr sz="5298" b="1"/>
            </a:lvl4pPr>
            <a:lvl5pPr marL="6054884" indent="0">
              <a:buNone/>
              <a:defRPr sz="5298" b="1"/>
            </a:lvl5pPr>
            <a:lvl6pPr marL="7568605" indent="0">
              <a:buNone/>
              <a:defRPr sz="5298" b="1"/>
            </a:lvl6pPr>
            <a:lvl7pPr marL="9082324" indent="0">
              <a:buNone/>
              <a:defRPr sz="5298" b="1"/>
            </a:lvl7pPr>
            <a:lvl8pPr marL="10596045" indent="0">
              <a:buNone/>
              <a:defRPr sz="5298" b="1"/>
            </a:lvl8pPr>
            <a:lvl9pPr marL="12109766" indent="0">
              <a:buNone/>
              <a:defRPr sz="5298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32" y="7818688"/>
            <a:ext cx="12866967" cy="1147608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42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3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7"/>
            <a:ext cx="9763756" cy="4989504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>
              <a:defRPr sz="10594"/>
            </a:lvl1pPr>
            <a:lvl2pPr>
              <a:defRPr sz="9271"/>
            </a:lvl2pPr>
            <a:lvl3pPr>
              <a:defRPr sz="7947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6"/>
            <a:ext cx="9763756" cy="11879794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110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8989" y="1425575"/>
            <a:ext cx="9763756" cy="4989512"/>
          </a:xfrm>
        </p:spPr>
        <p:txBody>
          <a:bodyPr anchor="b">
            <a:normAutofit/>
          </a:bodyPr>
          <a:lstStyle>
            <a:lvl1pPr>
              <a:defRPr sz="10594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66966" y="3088746"/>
            <a:ext cx="15326826" cy="15206133"/>
          </a:xfrm>
        </p:spPr>
        <p:txBody>
          <a:bodyPr/>
          <a:lstStyle>
            <a:lvl1pPr marL="0" indent="0">
              <a:buNone/>
              <a:defRPr sz="10594"/>
            </a:lvl1pPr>
            <a:lvl2pPr marL="1513721" indent="0">
              <a:buNone/>
              <a:defRPr sz="9271"/>
            </a:lvl2pPr>
            <a:lvl3pPr marL="3027442" indent="0">
              <a:buNone/>
              <a:defRPr sz="7947"/>
            </a:lvl3pPr>
            <a:lvl4pPr marL="4541163" indent="0">
              <a:buNone/>
              <a:defRPr sz="6622"/>
            </a:lvl4pPr>
            <a:lvl5pPr marL="6054884" indent="0">
              <a:buNone/>
              <a:defRPr sz="6622"/>
            </a:lvl5pPr>
            <a:lvl6pPr marL="7568605" indent="0">
              <a:buNone/>
              <a:defRPr sz="6622"/>
            </a:lvl6pPr>
            <a:lvl7pPr marL="9082324" indent="0">
              <a:buNone/>
              <a:defRPr sz="6622"/>
            </a:lvl7pPr>
            <a:lvl8pPr marL="10596045" indent="0">
              <a:buNone/>
              <a:defRPr sz="6622"/>
            </a:lvl8pPr>
            <a:lvl9pPr marL="12109766" indent="0">
              <a:buNone/>
              <a:defRPr sz="6622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8989" y="6415088"/>
            <a:ext cx="9763756" cy="1187979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5298"/>
            </a:lvl1pPr>
            <a:lvl2pPr marL="1513721" indent="0">
              <a:buNone/>
              <a:defRPr sz="3973"/>
            </a:lvl2pPr>
            <a:lvl3pPr marL="3027442" indent="0">
              <a:buNone/>
              <a:defRPr sz="3312"/>
            </a:lvl3pPr>
            <a:lvl4pPr marL="4541163" indent="0">
              <a:buNone/>
              <a:defRPr sz="2980"/>
            </a:lvl4pPr>
            <a:lvl5pPr marL="6054884" indent="0">
              <a:buNone/>
              <a:defRPr sz="2980"/>
            </a:lvl5pPr>
            <a:lvl6pPr marL="7568605" indent="0">
              <a:buNone/>
              <a:defRPr sz="2980"/>
            </a:lvl6pPr>
            <a:lvl7pPr marL="9082324" indent="0">
              <a:buNone/>
              <a:defRPr sz="2980"/>
            </a:lvl7pPr>
            <a:lvl8pPr marL="10596045" indent="0">
              <a:buNone/>
              <a:defRPr sz="2980"/>
            </a:lvl8pPr>
            <a:lvl9pPr marL="12109766" indent="0">
              <a:buNone/>
              <a:defRPr sz="298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4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8622" y="1140461"/>
            <a:ext cx="26112372" cy="4133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8622" y="5702302"/>
            <a:ext cx="26112372" cy="135677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60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64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99070" y="19819460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4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374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027442" rtl="0" eaLnBrk="1" latinLnBrk="0" hangingPunct="1">
        <a:lnSpc>
          <a:spcPct val="90000"/>
        </a:lnSpc>
        <a:spcBef>
          <a:spcPct val="0"/>
        </a:spcBef>
        <a:buNone/>
        <a:defRPr sz="1456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60" indent="-756860" algn="l" defTabSz="3027442" rtl="0" eaLnBrk="1" latinLnBrk="0" hangingPunct="1">
        <a:lnSpc>
          <a:spcPct val="90000"/>
        </a:lnSpc>
        <a:spcBef>
          <a:spcPts val="3312"/>
        </a:spcBef>
        <a:buFont typeface="Wingdings 2" pitchFamily="18" charset="2"/>
        <a:buChar char="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581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7947" kern="1200">
          <a:solidFill>
            <a:schemeClr val="tx1"/>
          </a:solidFill>
          <a:latin typeface="+mn-lt"/>
          <a:ea typeface="+mn-ea"/>
          <a:cs typeface="+mn-cs"/>
        </a:defRPr>
      </a:lvl2pPr>
      <a:lvl3pPr marL="3784302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023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811744" indent="-756860" algn="l" defTabSz="3027442" rtl="0" eaLnBrk="1" latinLnBrk="0" hangingPunct="1">
        <a:lnSpc>
          <a:spcPct val="90000"/>
        </a:lnSpc>
        <a:spcBef>
          <a:spcPts val="1655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8325465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839186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1352907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866628" indent="-756860" algn="l" defTabSz="3027442" rtl="0" eaLnBrk="1" latinLnBrk="0" hangingPunct="1">
        <a:spcBef>
          <a:spcPct val="20000"/>
        </a:spcBef>
        <a:buFont typeface="Wingdings 2" pitchFamily="18" charset="2"/>
        <a:buChar char=""/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1pPr>
      <a:lvl2pPr marL="1513721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2pPr>
      <a:lvl3pPr marL="3027442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3pPr>
      <a:lvl4pPr marL="4541163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4pPr>
      <a:lvl5pPr marL="605488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5pPr>
      <a:lvl6pPr marL="756860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6pPr>
      <a:lvl7pPr marL="9082324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7pPr>
      <a:lvl8pPr marL="10596045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8pPr>
      <a:lvl9pPr marL="12109766" algn="l" defTabSz="3027442" rtl="0" eaLnBrk="1" latinLnBrk="0" hangingPunct="1">
        <a:defRPr sz="595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" y="2"/>
            <a:ext cx="7058962" cy="21383628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51783" y="1425578"/>
            <a:ext cx="25509671" cy="617749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51784" y="8315856"/>
            <a:ext cx="25509668" cy="1046729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64128" y="19070248"/>
            <a:ext cx="2839040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057592E-0C21-4F4D-BDD6-4B8FDF93DDFF}" type="datetimeFigureOut">
              <a:rPr lang="ru-RU" smtClean="0"/>
              <a:pPr/>
              <a:t>27.09.2020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78825" y="19070248"/>
            <a:ext cx="1759603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7392438" y="19070248"/>
            <a:ext cx="1369016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118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21700-1C30-4453-8A03-7959DE8B90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558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  <p:sldLayoutId id="2147483805" r:id="rId13"/>
    <p:sldLayoutId id="2147483806" r:id="rId14"/>
    <p:sldLayoutId id="2147483807" r:id="rId15"/>
    <p:sldLayoutId id="2147483808" r:id="rId16"/>
    <p:sldLayoutId id="2147483809" r:id="rId17"/>
  </p:sldLayoutIdLst>
  <p:txStyles>
    <p:titleStyle>
      <a:lvl1pPr algn="ctr" defTabSz="1425595" rtl="0" eaLnBrk="1" latinLnBrk="0" hangingPunct="1">
        <a:spcBef>
          <a:spcPct val="0"/>
        </a:spcBef>
        <a:buNone/>
        <a:defRPr sz="12472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890997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748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2316592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6236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3742188" indent="-890997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5613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4811384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989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6236980" indent="-5345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7840774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926637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10691965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12117560" indent="-712798" algn="l" defTabSz="1425595" rtl="0" eaLnBrk="1" latinLnBrk="0" hangingPunct="1">
        <a:spcBef>
          <a:spcPct val="20000"/>
        </a:spcBef>
        <a:spcAft>
          <a:spcPts val="1871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4365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1425595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gau.r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2375" y="-143453"/>
            <a:ext cx="30708154" cy="2180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0" name="Text Box 122">
            <a:extLst>
              <a:ext uri="{FF2B5EF4-FFF2-40B4-BE49-F238E27FC236}">
                <a16:creationId xmlns="" xmlns:a16="http://schemas.microsoft.com/office/drawing/2014/main" id="{3EE68883-82DA-46FF-9B23-5441C1D26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66260" y="213982"/>
            <a:ext cx="25283160" cy="2539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7137" tIns="342842" rIns="137137" bIns="342842" anchor="ctr" anchorCtr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540385" algn="ctr">
              <a:tabLst>
                <a:tab pos="1530350" algn="l"/>
                <a:tab pos="2700655" algn="l"/>
              </a:tabLst>
            </a:pPr>
            <a:r>
              <a:rPr lang="ru-RU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Calibri"/>
                <a:cs typeface="Times New Roman"/>
              </a:rPr>
              <a:t>ПРИМЕНЕНИЕ МЕТОДИК ДИСТАНЦИОННОГО ЗОНДИРОВАНИЯ ДЛЯ УСКОРЕННОГО ПАСТБИЩНОГО ЖИВОТНОВОДСТВА </a:t>
            </a:r>
            <a:endParaRPr lang="ru-RU" sz="6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Calibri"/>
              <a:cs typeface="Times New Roman"/>
            </a:endParaRPr>
          </a:p>
        </p:txBody>
      </p:sp>
      <p:sp>
        <p:nvSpPr>
          <p:cNvPr id="61" name="Text Box 123">
            <a:extLst>
              <a:ext uri="{FF2B5EF4-FFF2-40B4-BE49-F238E27FC236}">
                <a16:creationId xmlns="" xmlns:a16="http://schemas.microsoft.com/office/drawing/2014/main" id="{6A743CFB-1E9E-4A37-B8A4-46DF962446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8935" y="2183036"/>
            <a:ext cx="14316075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7137" tIns="137137" rIns="137137" bIns="137137" anchor="ctr" anchorCtr="0"/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Олейник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.А.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1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 err="1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Лесняк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,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.С.</a:t>
            </a:r>
            <a:r>
              <a:rPr lang="en-US" sz="3200" baseline="300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2</a:t>
            </a:r>
            <a:r>
              <a:rPr lang="en-US" sz="32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;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Червяков, Д.Э.</a:t>
            </a:r>
            <a:r>
              <a:rPr lang="en-US" sz="3200" baseline="30000" dirty="0">
                <a:solidFill>
                  <a:srgbClr val="E31819">
                    <a:lumMod val="50000"/>
                  </a:srgbClr>
                </a:solidFill>
                <a:latin typeface="Corbel"/>
              </a:rPr>
              <a:t> </a:t>
            </a:r>
            <a:r>
              <a:rPr lang="ru-RU" sz="3200" baseline="30000" dirty="0" smtClean="0">
                <a:solidFill>
                  <a:srgbClr val="E31819">
                    <a:lumMod val="50000"/>
                  </a:srgbClr>
                </a:solidFill>
                <a:latin typeface="Corbel"/>
              </a:rPr>
              <a:t>3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 PhD</a:t>
            </a:r>
            <a:r>
              <a:rPr lang="en-US" sz="3200" baseline="300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1,2</a:t>
            </a:r>
          </a:p>
          <a:p>
            <a:pPr algn="ctr" eaLnBrk="1" hangingPunct="1"/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ФГБОУ ВО С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тавропольский государственный аграрный университет</a:t>
            </a:r>
            <a:endParaRPr lang="en-US" sz="3200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="" xmlns:a16="http://schemas.microsoft.com/office/drawing/2014/main" id="{9D020DFE-84C5-477C-BFA9-7758B8D4A946}"/>
              </a:ext>
            </a:extLst>
          </p:cNvPr>
          <p:cNvSpPr txBox="1"/>
          <p:nvPr/>
        </p:nvSpPr>
        <p:spPr>
          <a:xfrm>
            <a:off x="2583180" y="20397486"/>
            <a:ext cx="14538960" cy="931012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txBody>
          <a:bodyPr wrap="square" lIns="68568" tIns="34284" rIns="68568" bIns="34284" rtlCol="0">
            <a:spAutoFit/>
          </a:bodyPr>
          <a:lstStyle/>
          <a:p>
            <a:r>
              <a:rPr lang="en-US" sz="2800" dirty="0" smtClean="0"/>
              <a:t>&lt;</a:t>
            </a:r>
            <a:r>
              <a:rPr lang="ru-RU" sz="2800" dirty="0" err="1" smtClean="0"/>
              <a:t>Лесняк</a:t>
            </a:r>
            <a:r>
              <a:rPr lang="ru-RU" sz="2800" dirty="0" smtClean="0"/>
              <a:t> Татьяна Сергеевна</a:t>
            </a:r>
            <a:r>
              <a:rPr lang="en-US" sz="2800" dirty="0" smtClean="0"/>
              <a:t>&gt;</a:t>
            </a:r>
            <a:r>
              <a:rPr lang="ru-RU" sz="2800" dirty="0" smtClean="0"/>
              <a:t>                </a:t>
            </a:r>
            <a:r>
              <a:rPr lang="en-US" sz="2800" dirty="0" smtClean="0"/>
              <a:t>Email:</a:t>
            </a:r>
            <a:r>
              <a:rPr lang="ru-RU" sz="2800" dirty="0" smtClean="0"/>
              <a:t> T</a:t>
            </a:r>
            <a:r>
              <a:rPr lang="en-US" sz="2800" dirty="0" smtClean="0"/>
              <a:t>atastav026@gmail.com</a:t>
            </a:r>
            <a:endParaRPr lang="en-US" sz="2800" dirty="0"/>
          </a:p>
          <a:p>
            <a:r>
              <a:rPr lang="en-US" sz="2800" dirty="0" smtClean="0"/>
              <a:t>&lt;</a:t>
            </a:r>
            <a:r>
              <a:rPr lang="ru-RU" sz="2800" dirty="0" smtClean="0"/>
              <a:t>ФГБОУ ВО Ставропольский ГАУ</a:t>
            </a:r>
            <a:r>
              <a:rPr lang="en-US" sz="2800" dirty="0" smtClean="0"/>
              <a:t>&gt;</a:t>
            </a:r>
            <a:r>
              <a:rPr lang="ru-RU" sz="2800" dirty="0" smtClean="0"/>
              <a:t>   Вебсайт</a:t>
            </a:r>
            <a:r>
              <a:rPr lang="en-US" sz="2800" dirty="0" smtClean="0"/>
              <a:t>:</a:t>
            </a:r>
            <a:r>
              <a:rPr lang="ru-RU" sz="2800" dirty="0" smtClean="0"/>
              <a:t> </a:t>
            </a:r>
            <a:r>
              <a:rPr lang="en-US" sz="2800" dirty="0" smtClean="0">
                <a:hlinkClick r:id="rId3"/>
              </a:rPr>
              <a:t>www.stgau.ru</a:t>
            </a:r>
            <a:r>
              <a:rPr lang="ru-RU" sz="2800" dirty="0" smtClean="0"/>
              <a:t>         Телефон</a:t>
            </a:r>
            <a:r>
              <a:rPr lang="en-US" sz="2800" dirty="0"/>
              <a:t>:</a:t>
            </a:r>
            <a:r>
              <a:rPr lang="ru-RU" sz="2800" dirty="0"/>
              <a:t> +7 962 460 42 </a:t>
            </a:r>
            <a:r>
              <a:rPr lang="ru-RU" sz="2800" dirty="0" smtClean="0"/>
              <a:t>09</a:t>
            </a:r>
            <a:endParaRPr lang="en-US" sz="2800" dirty="0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A5486FAA-5E4B-4EF3-A97C-86613A089D0A}"/>
              </a:ext>
            </a:extLst>
          </p:cNvPr>
          <p:cNvSpPr txBox="1"/>
          <p:nvPr/>
        </p:nvSpPr>
        <p:spPr>
          <a:xfrm>
            <a:off x="-248752" y="20591405"/>
            <a:ext cx="2557599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Контакты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64" name="TextBox 63">
            <a:extLst>
              <a:ext uri="{FF2B5EF4-FFF2-40B4-BE49-F238E27FC236}">
                <a16:creationId xmlns="" xmlns:a16="http://schemas.microsoft.com/office/drawing/2014/main" id="{B915AF7F-BE3C-4C4B-B547-265473B0DD6A}"/>
              </a:ext>
            </a:extLst>
          </p:cNvPr>
          <p:cNvSpPr txBox="1"/>
          <p:nvPr/>
        </p:nvSpPr>
        <p:spPr>
          <a:xfrm>
            <a:off x="20422945" y="16917863"/>
            <a:ext cx="9002391" cy="2194560"/>
          </a:xfrm>
          <a:prstGeom prst="rect">
            <a:avLst/>
          </a:prstGeom>
          <a:noFill/>
        </p:spPr>
        <p:txBody>
          <a:bodyPr wrap="square" lIns="68568" tIns="68568" rIns="68568" bIns="68568" numCol="1" spcCol="342842" rtlCol="0">
            <a:no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Абросимов, А. В. Перспективы применения данных ДЗЗ из космоса для повышения эффективности сельского хозяйства в России / А. В. Абросимов, Б. А.  Дворкин //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Геоматика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– 2009. - №4. –С.46-49.  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Агроспутниковый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информационный портал [Электронный ресурс] / Спасут ли инвестиции сельское хозяйство? - Режим доступа: http: //www.agro-sputnik.ru/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index.php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/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news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/184-spasut-li-innovacii. Название. с экрана. (дата обращения 09.10.2018 г.)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Геокурс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[Электронный ресурс] / Системы параллельного вождения. - Режим доступа: http://agrogps.kz/, бесплатно. Название. с экрана. (дата обращения 09.10.2018 г.)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Кантемиров И. Возможности спутникового радиолокационного мониторинга для решения задач земледелия и геоматики.-2011. -№ 2. -С. 85-89.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Караев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В. В.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Беспилотники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в сельском хозяйстве // Сборник: Научные труды Горского Государственного аграрного университета «Студенческая наука - агропромышленному комплексу» в 2-х частях. Владикавказ, 2016. С. 22-26. 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Кормщикова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М. Ю.  Федеральная ГИС «Атлас земель сельскохозяйственного назначения» / М. Ю.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Кормщикова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Р. Е.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Кива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//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Геоматика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– 2013. -№1. – С.39-47.  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Манылов И.В. Оценка эффективности аэрофотосъемочного оборудования в реализации задач мониторинга сельскохозяйственных земель // Информационно-управляющие системы. – 2012. - № 2. – С.13-17.</a:t>
            </a:r>
            <a:endParaRPr lang="ru-RU" sz="1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630555" algn="l"/>
                <a:tab pos="1530350" algn="l"/>
                <a:tab pos="2700655" algn="l"/>
              </a:tabLst>
            </a:pP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 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Prasad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S.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Thenkabail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Ronald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B.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Smith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and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Eddy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De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Pauw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Hyperspectral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vegetation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indices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and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their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relationships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with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agricultural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crop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characteristics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//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Remote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sensing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environmental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, </a:t>
            </a:r>
            <a:r>
              <a:rPr lang="ru-RU" sz="1400" dirty="0" err="1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pp</a:t>
            </a:r>
            <a:r>
              <a:rPr lang="ru-RU" sz="1400" dirty="0">
                <a:solidFill>
                  <a:srgbClr val="002060"/>
                </a:solidFill>
                <a:latin typeface="Times New Roman"/>
                <a:ea typeface="Calibri"/>
                <a:cs typeface="Times New Roman"/>
              </a:rPr>
              <a:t>. 158-182.</a:t>
            </a:r>
            <a:endParaRPr lang="ru-RU" sz="1400" dirty="0">
              <a:solidFill>
                <a:srgbClr val="002060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="" xmlns:a16="http://schemas.microsoft.com/office/drawing/2014/main" id="{33527281-4727-4468-B78B-41DC5482CCBB}"/>
              </a:ext>
            </a:extLst>
          </p:cNvPr>
          <p:cNvSpPr txBox="1"/>
          <p:nvPr/>
        </p:nvSpPr>
        <p:spPr>
          <a:xfrm>
            <a:off x="21931648" y="16171517"/>
            <a:ext cx="7154563" cy="746346"/>
          </a:xfrm>
          <a:prstGeom prst="rect">
            <a:avLst/>
          </a:prstGeom>
          <a:noFill/>
        </p:spPr>
        <p:txBody>
          <a:bodyPr wrap="none" lIns="68568" tIns="34284" rIns="68568" bIns="34284" rtlCol="0">
            <a:sp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Библиографический список</a:t>
            </a:r>
            <a:endParaRPr lang="en-US" sz="4400" b="1" dirty="0">
              <a:solidFill>
                <a:srgbClr val="002060"/>
              </a:solidFill>
            </a:endParaRPr>
          </a:p>
        </p:txBody>
      </p:sp>
      <p:sp>
        <p:nvSpPr>
          <p:cNvPr id="66" name="Text Box 189">
            <a:extLst>
              <a:ext uri="{FF2B5EF4-FFF2-40B4-BE49-F238E27FC236}">
                <a16:creationId xmlns="" xmlns:a16="http://schemas.microsoft.com/office/drawing/2014/main" id="{11F7D1A5-5B97-4211-B387-ABCDF3624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0243" y="5118224"/>
            <a:ext cx="8531303" cy="286227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fontAlgn="base"/>
            <a:r>
              <a:rPr lang="ru-RU" sz="24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Сочетание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дистанционных методов оценки вегетационного индекса и углубленного состава питательной ценности кормов, </a:t>
            </a:r>
            <a:r>
              <a:rPr lang="ru-RU" sz="24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позволяют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проводить оптимизацию производственного графика использования пастбищных участков различными половозрастными группами животных и повысить среднесуточные приросты живой массы молодняка группы откорма на 8-10%.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7" name="Rectangle 31">
            <a:extLst>
              <a:ext uri="{FF2B5EF4-FFF2-40B4-BE49-F238E27FC236}">
                <a16:creationId xmlns="" xmlns:a16="http://schemas.microsoft.com/office/drawing/2014/main" id="{CB2C2354-633D-47D3-B137-9150FDE14086}"/>
              </a:ext>
            </a:extLst>
          </p:cNvPr>
          <p:cNvSpPr/>
          <p:nvPr/>
        </p:nvSpPr>
        <p:spPr>
          <a:xfrm>
            <a:off x="-50243" y="4496259"/>
            <a:ext cx="8545017" cy="642879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Реферат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xt Box 194">
            <a:extLst>
              <a:ext uri="{FF2B5EF4-FFF2-40B4-BE49-F238E27FC236}">
                <a16:creationId xmlns="" xmlns:a16="http://schemas.microsoft.com/office/drawing/2014/main" id="{51AE9390-D805-4F15-B8FC-9BC9F19316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10534653"/>
            <a:ext cx="11910060" cy="4524269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Проведение дистанционного зондирования и химического анализа пастбищных кормов позволило установить, что значение вегетационного индекса пастбищных растений в группах, на которых выпасались подопытные группы животных, составило от 0,41 до 0,61. В зависимости от значения индекса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питательная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ценность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пастбищных кормов находилась на разном </a:t>
            </a: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уровне;</a:t>
            </a:r>
            <a:r>
              <a:rPr lang="ru-RU" sz="2400" dirty="0">
                <a:latin typeface="Times New Roman"/>
                <a:ea typeface="Times New Roman"/>
                <a:cs typeface="Times New Roman"/>
              </a:rPr>
              <a:t> </a:t>
            </a:r>
            <a:endParaRPr lang="ru-RU" sz="2400" dirty="0" smtClean="0">
              <a:latin typeface="Times New Roman"/>
              <a:ea typeface="Times New Roman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При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этом у группы пастбищных кормов со значением индекса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0,61 показатели сырого протеина, общей влажности, сырого жира, сырой золы и кальция, в среднем, на 5,0-57,0% превосходят аналогичные показатели группы пастбищных кормов со значением  индекса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0,41. В противоположной зависимости находятся показатели вегетационного индекса и содержания сырой клетчатки и фосфора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69" name="Rectangle 32">
            <a:extLst>
              <a:ext uri="{FF2B5EF4-FFF2-40B4-BE49-F238E27FC236}">
                <a16:creationId xmlns="" xmlns:a16="http://schemas.microsoft.com/office/drawing/2014/main" id="{78775A09-A1F2-49EB-AD22-D11B71E242C3}"/>
              </a:ext>
            </a:extLst>
          </p:cNvPr>
          <p:cNvSpPr/>
          <p:nvPr/>
        </p:nvSpPr>
        <p:spPr>
          <a:xfrm>
            <a:off x="-50243" y="8209700"/>
            <a:ext cx="8531303" cy="694256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Введение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92">
            <a:extLst>
              <a:ext uri="{FF2B5EF4-FFF2-40B4-BE49-F238E27FC236}">
                <a16:creationId xmlns="" xmlns:a16="http://schemas.microsoft.com/office/drawing/2014/main" id="{C4B62EBF-5332-4681-BF63-2804CB57A6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6800" y="4341954"/>
            <a:ext cx="11910060" cy="5373732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Пастбищные корма для исследований отбирались в период основной вегетации растений (июнь-июль) и изучались стандартными общепринятыми методиками. Химический состав кормов (сырой протеин, сырая клетчатка, сырой жир, сырая зола, кальций, фосфор, аминокислотный состав) и влагу определяли на оборудовании фирм  </a:t>
            </a:r>
            <a:r>
              <a:rPr lang="en-US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INGOS</a:t>
            </a:r>
            <a:r>
              <a:rPr lang="ru-RU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(Чехия), </a:t>
            </a:r>
            <a:r>
              <a:rPr lang="en-US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FIBRETHERM</a:t>
            </a:r>
            <a:r>
              <a:rPr lang="ru-RU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(Германия), </a:t>
            </a:r>
            <a:r>
              <a:rPr lang="en-US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VELP SCIENTIFICA</a:t>
            </a:r>
            <a:r>
              <a:rPr lang="ru-RU" sz="2400" spc="-3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(Италия) в лаборатории НТЦ «Корма и обмен веществ» (аттестат аккредитации №РОСС RU.0001.21ПУ12 от 28.10.2014 г</a:t>
            </a:r>
            <a:r>
              <a:rPr lang="ru-RU" sz="2400" spc="-3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.).</a:t>
            </a:r>
            <a:r>
              <a:rPr lang="ru-RU" sz="2400" spc="-30" dirty="0">
                <a:solidFill>
                  <a:srgbClr val="002060"/>
                </a:solidFill>
                <a:latin typeface="Times New Roman"/>
                <a:ea typeface="Times New Roman"/>
                <a:cs typeface="Times New Roman"/>
              </a:rPr>
              <a:t> </a:t>
            </a:r>
            <a:endParaRPr lang="ru-RU" sz="2400" spc="-30" dirty="0" smtClean="0">
              <a:solidFill>
                <a:srgbClr val="002060"/>
              </a:solidFill>
              <a:latin typeface="Times New Roman"/>
              <a:ea typeface="Times New Roman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Группы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животных для проведения исследований формировали по принципу пар-аналогов из молодняка группы откорма овец породы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джалгинский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меринос. Количество молодняка овец на откорме в каждой группе составило 100 голов, возраст животных составил 6 месяцев. Контрольный период выращивания подопытных животных составил 60 дней.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Живую массу животных </a:t>
            </a:r>
            <a:r>
              <a:rPr lang="ru-RU" sz="2400" dirty="0">
                <a:solidFill>
                  <a:srgbClr val="002060"/>
                </a:solidFill>
                <a:latin typeface="Times New Roman"/>
                <a:ea typeface="Arial Unicode MS"/>
                <a:cs typeface="Times New Roman"/>
              </a:rPr>
              <a:t>определяли путем взвешивания на животноводческих весах с погрешностью ±0,10 кг. </a:t>
            </a:r>
            <a:endParaRPr lang="ru-RU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1" name="Rectangle 33">
            <a:extLst>
              <a:ext uri="{FF2B5EF4-FFF2-40B4-BE49-F238E27FC236}">
                <a16:creationId xmlns="" xmlns:a16="http://schemas.microsoft.com/office/drawing/2014/main" id="{EEF9C951-5CC4-4D89-B2DB-879D46887ACF}"/>
              </a:ext>
            </a:extLst>
          </p:cNvPr>
          <p:cNvSpPr/>
          <p:nvPr/>
        </p:nvSpPr>
        <p:spPr>
          <a:xfrm>
            <a:off x="8686800" y="3635125"/>
            <a:ext cx="11910060" cy="683969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Методы и материалы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4" name="Text Box 193">
            <a:extLst>
              <a:ext uri="{FF2B5EF4-FFF2-40B4-BE49-F238E27FC236}">
                <a16:creationId xmlns="" xmlns:a16="http://schemas.microsoft.com/office/drawing/2014/main" id="{5C20D65C-5B59-470C-B40D-FF95562C4C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07733" y="10128735"/>
            <a:ext cx="9002392" cy="6223196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 pitchFamily="34" charset="0"/>
              </a:rPr>
              <a:t>1. При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выращивании ремонтного молодняка овец породы </a:t>
            </a:r>
            <a:r>
              <a:rPr lang="ru-RU" sz="2400" dirty="0" err="1">
                <a:solidFill>
                  <a:srgbClr val="002060"/>
                </a:solidFill>
                <a:latin typeface="Calibri" pitchFamily="34" charset="0"/>
              </a:rPr>
              <a:t>джалгинский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меринос целесообразно применять дистанционные методы определения вегетационного индекса с применением беспилотных летательных аппаратов, например летательного аппарата самолетного типа АС-32-10 или </a:t>
            </a:r>
            <a:r>
              <a:rPr lang="ru-RU" sz="2400" dirty="0" err="1">
                <a:solidFill>
                  <a:srgbClr val="002060"/>
                </a:solidFill>
                <a:latin typeface="Calibri" pitchFamily="34" charset="0"/>
              </a:rPr>
              <a:t>гексакоптера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DJI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900, которые оборудованы камерой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Canon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EOS 650D и программным обеспечение для вычисления вегетационного индекса (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). 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2. При выборе пастбищного участка для выращивания ремонтного молодняка овец породы </a:t>
            </a:r>
            <a:r>
              <a:rPr lang="ru-RU" sz="2400" dirty="0" err="1">
                <a:solidFill>
                  <a:srgbClr val="002060"/>
                </a:solidFill>
                <a:latin typeface="Calibri" pitchFamily="34" charset="0"/>
              </a:rPr>
              <a:t>джалгинский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меринос желательно использовать территории с показателем вегетационного индекса 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 на уровне не ниже 0,4-0,6, что позволит животным реализовать генетически обусловленный потенциал развития на уровне не ниже 105 г среднесуточных приростов живой массы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sp>
        <p:nvSpPr>
          <p:cNvPr id="75" name="Rectangle 35">
            <a:extLst>
              <a:ext uri="{FF2B5EF4-FFF2-40B4-BE49-F238E27FC236}">
                <a16:creationId xmlns="" xmlns:a16="http://schemas.microsoft.com/office/drawing/2014/main" id="{8FCD4683-9727-47D2-BD5C-12B5716C6F4F}"/>
              </a:ext>
            </a:extLst>
          </p:cNvPr>
          <p:cNvSpPr/>
          <p:nvPr/>
        </p:nvSpPr>
        <p:spPr>
          <a:xfrm>
            <a:off x="21007734" y="9171704"/>
            <a:ext cx="9002392" cy="727794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Заключение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7" name="Text Box 190">
            <a:extLst>
              <a:ext uri="{FF2B5EF4-FFF2-40B4-BE49-F238E27FC236}">
                <a16:creationId xmlns="" xmlns:a16="http://schemas.microsoft.com/office/drawing/2014/main" id="{966CBD5F-D43E-4D47-8201-566218C55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947339"/>
            <a:ext cx="8481060" cy="10987577"/>
          </a:xfrm>
          <a:prstGeom prst="rect">
            <a:avLst/>
          </a:prstGeom>
          <a:solidFill>
            <a:schemeClr val="bg1"/>
          </a:solidFill>
          <a:ln w="12700">
            <a:solidFill>
              <a:srgbClr val="0070C0"/>
            </a:solidFill>
          </a:ln>
          <a:effectLst/>
        </p:spPr>
        <p:txBody>
          <a:bodyPr wrap="square" lIns="137137" tIns="137137" rIns="137137" bIns="137137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47675" algn="just" fontAlgn="base">
              <a:spcAft>
                <a:spcPts val="0"/>
              </a:spcAft>
            </a:pPr>
            <a:r>
              <a:rPr lang="ru-RU" sz="2400" dirty="0">
                <a:latin typeface="Calibri"/>
                <a:ea typeface="Calibri"/>
                <a:cs typeface="Times New Roman"/>
              </a:rPr>
              <a:t>Перспективным направлением повышения эффективности производственного прогнозирования в области пастбищного животноводства является использование современных инновационных цифровых технологий, примером которых являются геоинформационные системы для глобального позиционирования земель сельскохозяйственного назначения.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     </a:t>
            </a:r>
          </a:p>
          <a:p>
            <a:pPr indent="447675" algn="just" fontAlgn="base"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Интеллектуальные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технологии наиболее активно внедряются в мелкомасштабное полевое хозяйство, пастбищное </a:t>
            </a:r>
            <a:r>
              <a:rPr lang="ru-RU" sz="2400" dirty="0" smtClean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животноводство. 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В современной животноводческой ферме могут использоваться не только наземные беспилотные транспортные средства, но и беспилотные летательные аппараты (БПЛА), оснащенные камерами и высокочувствительными сенсорами. БПЛА способны за несколько часов работы обследовать сельскохозяйственные участки внушительных размеров, а информация, собираемая с помощью различной технологической аппаратуры (камер,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тепловизоров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и сенсоров) позволяет фермеру создавать электронные карты полей в формате 3D, рассчитывать показатель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Normalized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Difference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Vegetation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Index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 (нормализованный вегетационный индекс - </a:t>
            </a:r>
            <a:r>
              <a:rPr lang="en-US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NDVI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) для эффективного удобрения растениеводческих культур, проводить инвентаризацию выполняемых работ, охранять сельхозугодия. В настоящий момент на международном и российском рынках присутствуют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стартапы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, предлагающие высаживать растения при помощи специализированных </a:t>
            </a:r>
            <a:r>
              <a:rPr lang="ru-RU" sz="2400" dirty="0" err="1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дронов</a:t>
            </a:r>
            <a:r>
              <a:rPr lang="ru-RU" sz="2400" dirty="0">
                <a:solidFill>
                  <a:srgbClr val="002060"/>
                </a:solidFill>
                <a:latin typeface="Calibri"/>
                <a:ea typeface="Calibri"/>
                <a:cs typeface="Times New Roman"/>
              </a:rPr>
              <a:t>, выстреливающих в почву семена в капсуле, что представляет особый интерес для повышения плодородия природных и естественных пастбищ</a:t>
            </a:r>
            <a:endParaRPr lang="en-US" sz="2400" dirty="0">
              <a:solidFill>
                <a:srgbClr val="002060"/>
              </a:solidFill>
              <a:latin typeface="Calibri"/>
              <a:ea typeface="Calibri"/>
              <a:cs typeface="Times New Roman"/>
            </a:endParaRPr>
          </a:p>
        </p:txBody>
      </p:sp>
      <p:sp>
        <p:nvSpPr>
          <p:cNvPr id="78" name="Rectangle 44">
            <a:extLst>
              <a:ext uri="{FF2B5EF4-FFF2-40B4-BE49-F238E27FC236}">
                <a16:creationId xmlns="" xmlns:a16="http://schemas.microsoft.com/office/drawing/2014/main" id="{20043D7E-7286-48B9-9A5E-E7868B665227}"/>
              </a:ext>
            </a:extLst>
          </p:cNvPr>
          <p:cNvSpPr/>
          <p:nvPr/>
        </p:nvSpPr>
        <p:spPr>
          <a:xfrm>
            <a:off x="8686800" y="9766301"/>
            <a:ext cx="11910060" cy="768352"/>
          </a:xfrm>
          <a:prstGeom prst="rect">
            <a:avLst/>
          </a:prstGeom>
          <a:solidFill>
            <a:srgbClr val="0070C0"/>
          </a:solidFill>
          <a:ln w="127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68" tIns="34284" rIns="68568" bIns="34284" rtlCol="0" anchor="ctr"/>
          <a:lstStyle/>
          <a:p>
            <a:pPr algn="ctr"/>
            <a:r>
              <a:rPr lang="ru-RU" sz="4400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Результаты и обсуждение</a:t>
            </a:r>
            <a:endParaRPr lang="en-US" sz="4400" b="1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2" name="Text Box 181">
            <a:extLst>
              <a:ext uri="{FF2B5EF4-FFF2-40B4-BE49-F238E27FC236}">
                <a16:creationId xmlns="" xmlns:a16="http://schemas.microsoft.com/office/drawing/2014/main" id="{61286536-4EC1-4DA5-850B-BEF3F0AF0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0999" y="17940782"/>
            <a:ext cx="4529573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400" b="1" dirty="0">
                <a:solidFill>
                  <a:schemeClr val="bg1"/>
                </a:solidFill>
                <a:latin typeface="Calibri" pitchFamily="34" charset="0"/>
              </a:rPr>
              <a:t>Рис. 2</a:t>
            </a:r>
            <a:r>
              <a:rPr lang="en-US" sz="2400" b="1" dirty="0">
                <a:solidFill>
                  <a:schemeClr val="bg1"/>
                </a:solidFill>
                <a:latin typeface="Calibri" pitchFamily="34" charset="0"/>
              </a:rPr>
              <a:t>.</a:t>
            </a:r>
            <a:r>
              <a:rPr lang="en-US" sz="2400" dirty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chemeClr val="bg1"/>
                </a:solidFill>
                <a:latin typeface="Calibri" pitchFamily="34" charset="0"/>
              </a:rPr>
              <a:t>Название рисунка 2</a:t>
            </a:r>
            <a:endParaRPr lang="en-US" sz="24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83" name="Text Box 180">
            <a:extLst>
              <a:ext uri="{FF2B5EF4-FFF2-40B4-BE49-F238E27FC236}">
                <a16:creationId xmlns="" xmlns:a16="http://schemas.microsoft.com/office/drawing/2014/main" id="{3C922B17-9F75-4CE0-AACF-62763CFE7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5706" y="17742672"/>
            <a:ext cx="9391991" cy="377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49263" algn="ctr" defTabSz="91440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</a:t>
            </a:r>
            <a:r>
              <a:rPr lang="ru-RU" sz="20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2000" b="1" dirty="0" smtClean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Продуктивные качества ремонтного молодняк 6-8 </a:t>
            </a:r>
            <a:r>
              <a:rPr lang="ru-RU" sz="2000" b="1" dirty="0" err="1">
                <a:solidFill>
                  <a:srgbClr val="00206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мес</a:t>
            </a:r>
            <a:endParaRPr lang="ru-RU" sz="2000" b="1" dirty="0">
              <a:solidFill>
                <a:srgbClr val="002060"/>
              </a:solidFill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Text Box 180">
            <a:extLst>
              <a:ext uri="{FF2B5EF4-FFF2-40B4-BE49-F238E27FC236}">
                <a16:creationId xmlns="" xmlns:a16="http://schemas.microsoft.com/office/drawing/2014/main" id="{0EF553AE-2F9D-4C67-BDBF-729D45C152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72082" y="8728054"/>
            <a:ext cx="9473697" cy="4385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68" tIns="34284" rIns="68568" bIns="34284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2400" b="1" dirty="0">
                <a:solidFill>
                  <a:srgbClr val="002060"/>
                </a:solidFill>
                <a:latin typeface="Calibri" pitchFamily="34" charset="0"/>
              </a:rPr>
              <a:t>Диаграмма</a:t>
            </a: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 1.</a:t>
            </a:r>
            <a:r>
              <a:rPr lang="en-US" sz="2400" dirty="0">
                <a:solidFill>
                  <a:srgbClr val="002060"/>
                </a:solidFill>
                <a:latin typeface="Calibri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Calibri" pitchFamily="34" charset="0"/>
              </a:rPr>
              <a:t>Аминокислотный состав пастбищных кормов, %</a:t>
            </a:r>
            <a:endParaRPr lang="en-US" sz="2400" dirty="0">
              <a:solidFill>
                <a:srgbClr val="002060"/>
              </a:solidFill>
              <a:latin typeface="Calibri" pitchFamily="34" charset="0"/>
            </a:endParaRPr>
          </a:p>
        </p:txBody>
      </p:sp>
      <p:pic>
        <p:nvPicPr>
          <p:cNvPr id="27" name="Picture 6" descr="ОСНОВНОЙ герб под резку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87" y="-143453"/>
            <a:ext cx="4508963" cy="460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9" name="Диаграмма 28"/>
          <p:cNvGraphicFramePr/>
          <p:nvPr>
            <p:extLst>
              <p:ext uri="{D42A27DB-BD31-4B8C-83A1-F6EECF244321}">
                <p14:modId xmlns:p14="http://schemas.microsoft.com/office/powerpoint/2010/main" val="2876197716"/>
              </p:ext>
            </p:extLst>
          </p:nvPr>
        </p:nvGraphicFramePr>
        <p:xfrm>
          <a:off x="20585452" y="2251522"/>
          <a:ext cx="9660327" cy="63894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383158"/>
              </p:ext>
            </p:extLst>
          </p:nvPr>
        </p:nvGraphicFramePr>
        <p:xfrm>
          <a:off x="8686800" y="18160066"/>
          <a:ext cx="11513809" cy="1977177"/>
        </p:xfrm>
        <a:graphic>
          <a:graphicData uri="http://schemas.openxmlformats.org/drawingml/2006/table">
            <a:tbl>
              <a:tblPr firstRow="1" firstCol="1" bandRow="1"/>
              <a:tblGrid>
                <a:gridCol w="5900827"/>
                <a:gridCol w="1025449"/>
                <a:gridCol w="2434691"/>
                <a:gridCol w="2152842"/>
              </a:tblGrid>
              <a:tr h="320349">
                <a:tc rowSpan="2" gridSpan="2"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Группа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4207"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II</a:t>
                      </a:r>
                      <a:endParaRPr lang="ru-RU" sz="1600" b="1" kern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07"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Средняя живая масса на начало опыта, кг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 dirty="0" err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M±m</a:t>
                      </a:r>
                      <a:endParaRPr lang="ru-RU" sz="1600" b="1" kern="1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33,35±1,23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33,25±1,12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07"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Средняя живая масса на конец опыта, кг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M±m</a:t>
                      </a:r>
                      <a:endParaRPr lang="ru-RU" sz="1600" b="1" kern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39,03±1,57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39,56±1,48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207"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kumimoji="0" lang="ru-RU" sz="20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Times New Roman" pitchFamily="18" charset="0"/>
                        </a:rPr>
                        <a:t>Среднесуточный прирост живой массы, г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="1" kern="1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M±m</a:t>
                      </a:r>
                      <a:endParaRPr lang="ru-RU" sz="1600" b="1" kern="120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94,63±1,09*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1425595" rtl="0" eaLnBrk="1" fontAlgn="base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105,10±1,05*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738954"/>
              </p:ext>
            </p:extLst>
          </p:nvPr>
        </p:nvGraphicFramePr>
        <p:xfrm>
          <a:off x="8686801" y="15494146"/>
          <a:ext cx="11736143" cy="2101088"/>
        </p:xfrm>
        <a:graphic>
          <a:graphicData uri="http://schemas.openxmlformats.org/drawingml/2006/table">
            <a:tbl>
              <a:tblPr firstRow="1" firstCol="1" bandRow="1"/>
              <a:tblGrid>
                <a:gridCol w="3911663"/>
                <a:gridCol w="3911663"/>
                <a:gridCol w="3912817"/>
              </a:tblGrid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NDVI= 0,41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NDVI= 0,61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Сырой протеин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2,9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4,55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Общая влажность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31,49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42,97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Сырая клетчатка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25,78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18,13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Сырой жир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1,39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1,75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Сырая зол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3,36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3,84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Кальций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0,39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0,41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2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Фосфор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0,23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0,20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061869" y="15090528"/>
            <a:ext cx="808008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Таблица 1 - Питательная ценность пастбищных кормов, 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66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Параллакс">
  <a:themeElements>
    <a:clrScheme name="Другая 6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E31819"/>
      </a:accent1>
      <a:accent2>
        <a:srgbClr val="E31819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93B4CCAC-FD5A-4D59-B1AC-EAF45910B5A9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</TotalTime>
  <Words>753</Words>
  <Application>Microsoft Office PowerPoint</Application>
  <PresentationFormat>Произвольный</PresentationFormat>
  <Paragraphs>73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</vt:i4>
      </vt:variant>
    </vt:vector>
  </HeadingPairs>
  <TitlesOfParts>
    <vt:vector size="3" baseType="lpstr">
      <vt:lpstr>HDOfficeLightV0</vt:lpstr>
      <vt:lpstr>Параллакс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Yulya Baklanova</dc:creator>
  <cp:lastModifiedBy>Admin</cp:lastModifiedBy>
  <cp:revision>22</cp:revision>
  <dcterms:created xsi:type="dcterms:W3CDTF">2017-10-02T13:44:20Z</dcterms:created>
  <dcterms:modified xsi:type="dcterms:W3CDTF">2020-09-27T18:59:36Z</dcterms:modified>
</cp:coreProperties>
</file>